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89" r:id="rId6"/>
    <p:sldId id="263" r:id="rId7"/>
    <p:sldId id="262" r:id="rId8"/>
    <p:sldId id="261" r:id="rId9"/>
    <p:sldId id="260" r:id="rId10"/>
    <p:sldId id="265" r:id="rId11"/>
    <p:sldId id="281" r:id="rId12"/>
    <p:sldId id="286" r:id="rId13"/>
    <p:sldId id="287" r:id="rId14"/>
    <p:sldId id="264" r:id="rId15"/>
    <p:sldId id="266" r:id="rId16"/>
    <p:sldId id="267" r:id="rId17"/>
    <p:sldId id="288" r:id="rId18"/>
    <p:sldId id="268" r:id="rId19"/>
    <p:sldId id="269" r:id="rId20"/>
    <p:sldId id="284" r:id="rId21"/>
    <p:sldId id="285" r:id="rId22"/>
    <p:sldId id="270" r:id="rId23"/>
    <p:sldId id="283" r:id="rId24"/>
    <p:sldId id="271" r:id="rId25"/>
    <p:sldId id="272" r:id="rId26"/>
    <p:sldId id="276" r:id="rId27"/>
    <p:sldId id="273" r:id="rId28"/>
    <p:sldId id="274" r:id="rId29"/>
    <p:sldId id="275" r:id="rId30"/>
    <p:sldId id="280" r:id="rId31"/>
    <p:sldId id="282" r:id="rId32"/>
    <p:sldId id="278" r:id="rId33"/>
    <p:sldId id="27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0"/>
  </p:normalViewPr>
  <p:slideViewPr>
    <p:cSldViewPr>
      <p:cViewPr varScale="1">
        <p:scale>
          <a:sx n="81" d="100"/>
          <a:sy n="81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7EE07-ED74-4DE7-BB8D-C484F7C34B21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93DB6-4E8C-4AB3-B602-54E9E926E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93DB6-4E8C-4AB3-B602-54E9E926E09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yandex.ru/clck/jsredir?from=yandex.ru%3Byandsearch%3Bweb%3B%3B&amp;text=&amp;etext=416.MJWM6TDcxSJsB0Q5uxqbp94tvWWRl5KyBq3kjvUGB4S0dLZ9bSZ5QBX4-neXhCCPV5e2kOPVLSmWd4AD5eL1fBJp3zhUv0BoyKyrk-eJddTjKa0q77ZjM9I03G8pwJskOEV20ONaq7u7Q0vD1rHt8rYDMaFljk9DKa53kTDrn8iVe-oN_mahO9aWT38t_9U2aZhmbneGyE-BXIfAOKTxFW7VU_NLiJto4olDqdoBcbcbMqnJnD9ls7wxXGq0lp9eo6DlSH1vkpuD6xHISuIhGiUZn34mDeRp2srcjIQd9m1AyAxpSeKh8mYhcrmEM67cmMXCcYNMkUwA1lhR2eC4GQ.cdcd165778eb68f00e6975419d651b8dc410d3d2&amp;uuid=&amp;state=AiuY0DBWFJ4ePaEse6rgeAjgs2pI3DW99KUdgowt9Xti-b8lArfpY_ZKntpOOi6s7D0CR2YihK062zJlbrgpB0sPiJrlzbcKTPQ2H-u8bg86u0n-L8aKQbkJB_rmuIBd2yUZCrhms95TeYd_cHVcYUh3Qud45ZMjF5Esxqs53QJthEsZaviRi_-mTmaoNK04TZEIBp43NlGkbx8h7fEYGkBk4MUVofX75RZnKyjAsvspIE1SdGbxNm6z8HF-bfbW&amp;data=UlNrNmk5WktYejR0eWJFYk1Ldmtxc3Q2MzdXOFJ0SHVZSDJ5R29YZldGQ2otNVA4QlFlZEM2cEh4dExaSk9OMDZaVnlsckhmclBfV3EzT3ZiZkYxdnhhRUc0SEZvZlJlVjdLa1dnbjh0cHpCWGV2UkVRanltUQ&amp;b64e=2&amp;sign=9610d2527605ce98894dceb1d78bcc99&amp;keyno=0&amp;l10n=ru&amp;cts=1408030091631&amp;mc=4.14453775226099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hportal.ru/load/119-1-0-29636" TargetMode="External"/><Relationship Id="rId2" Type="http://schemas.openxmlformats.org/officeDocument/2006/relationships/hyperlink" Target="http://www.uchportal.ru/load/17-1-0-2975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hportal.ru/load/262-1-0-21131" TargetMode="External"/><Relationship Id="rId4" Type="http://schemas.openxmlformats.org/officeDocument/2006/relationships/hyperlink" Target="http://www.uchportal.ru/load/283-1-0-29256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naconst56.ucoz.ru/" TargetMode="External"/><Relationship Id="rId2" Type="http://schemas.openxmlformats.org/officeDocument/2006/relationships/hyperlink" Target="http://www.constelena.ucoz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binoschool.com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I:\&#208;&#189;&#208;&#190;&#208;&#178;&#208;&#190;&#208;&#181;%20&#208;&#191;&#208;&#190;&#209;&#128;&#209;&#130;&#209;&#132;&#208;&#190;&#208;&#187;&#208;&#184;&#208;&#190;\project\DswMedia\shcv2.jpg" TargetMode="External"/><Relationship Id="rId2" Type="http://schemas.openxmlformats.org/officeDocument/2006/relationships/hyperlink" Target="file:///I:\&#208;&#189;&#208;&#190;&#208;&#178;&#208;&#190;&#208;&#181;%20&#208;&#191;&#208;&#190;&#209;&#128;&#209;&#130;&#209;&#132;&#208;&#190;&#208;&#187;&#208;&#184;&#208;&#190;\project\DswMedia\shcv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I:\&#208;&#189;&#208;&#190;&#208;&#178;&#208;&#190;&#208;&#181;%20&#208;&#191;&#208;&#190;&#209;&#128;&#209;&#130;&#209;&#132;&#208;&#190;&#208;&#187;&#208;&#184;&#208;&#190;\project\DswMedia\infoznayka2011.jpg" TargetMode="External"/><Relationship Id="rId2" Type="http://schemas.openxmlformats.org/officeDocument/2006/relationships/hyperlink" Target="file:///I:\&#208;&#189;&#208;&#190;&#208;&#178;&#208;&#190;&#208;&#181;%20&#208;&#191;&#208;&#190;&#209;&#128;&#209;&#130;&#209;&#132;&#208;&#190;&#208;&#187;&#208;&#184;&#208;&#190;\project\DswMedia\infoznayka201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I:\&#208;&#189;&#208;&#190;&#208;&#178;&#208;&#190;&#208;&#181;%20&#208;&#191;&#208;&#190;&#209;&#128;&#209;&#130;&#209;&#132;&#208;&#190;&#208;&#187;&#208;&#184;&#208;&#190;\project\DswMedia\kit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908720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0648"/>
            <a:ext cx="8352928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Губинская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средняя общеобразовательная школа»</a:t>
            </a:r>
          </a:p>
          <a:p>
            <a:pPr algn="ctr">
              <a:lnSpc>
                <a:spcPct val="8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«Достоверность представленной </a:t>
            </a:r>
          </a:p>
          <a:p>
            <a:pPr algn="r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информации подтверждаю»</a:t>
            </a:r>
          </a:p>
          <a:p>
            <a:pPr algn="r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ОУ ________________</a:t>
            </a:r>
          </a:p>
          <a:p>
            <a:pPr algn="r">
              <a:lnSpc>
                <a:spcPct val="8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Г.А.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Лепилова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lnSpc>
                <a:spcPct val="8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«____» ____________ 2014г.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</a:p>
          <a:p>
            <a:pPr algn="ctr">
              <a:lnSpc>
                <a:spcPct val="8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учителя   информатики</a:t>
            </a:r>
            <a:endParaRPr lang="ru-RU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algn="ctr">
              <a:lnSpc>
                <a:spcPct val="80000"/>
              </a:lnSpc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Константиновой Елены Ивановны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Московская область,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432047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УЧАСТИЕ В КУРСАХ ПОВЫШЕНИЯ КВАЛИФИКАЦИИ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700808"/>
          <a:ext cx="8280400" cy="4383024"/>
        </p:xfrm>
        <a:graphic>
          <a:graphicData uri="http://schemas.openxmlformats.org/drawingml/2006/table">
            <a:tbl>
              <a:tblPr/>
              <a:tblGrid>
                <a:gridCol w="1651000"/>
                <a:gridCol w="1036637"/>
                <a:gridCol w="1848867"/>
                <a:gridCol w="1489646"/>
                <a:gridCol w="2254250"/>
              </a:tblGrid>
              <a:tr h="1872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Наименова-ние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учреждения ДПО и сроки прохождения курсов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курсов (наименование программы повышения квалификации)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курсов 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програм-мы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 в курсах (в том числе «продукты», созданные в рамках курсов)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ГБОУВПОМО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«Академия социального управления»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очная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«Образование и общество. Актуальные проблемы  психологии и педагогики»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 час.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 «Информационно-коммуникационная компетентность педагога в условиях перехода на новые стандарты.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16023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620689"/>
          <a:ext cx="8280400" cy="5869271"/>
        </p:xfrm>
        <a:graphic>
          <a:graphicData uri="http://schemas.openxmlformats.org/drawingml/2006/table">
            <a:tbl>
              <a:tblPr/>
              <a:tblGrid>
                <a:gridCol w="1872208"/>
                <a:gridCol w="1152128"/>
                <a:gridCol w="1872208"/>
                <a:gridCol w="1129606"/>
                <a:gridCol w="2254250"/>
              </a:tblGrid>
              <a:tr h="19442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Наименова-ние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учреждения ДПО и сроки прохождения курсов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курсов (наименование программы повышения квалификации)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курсов 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програм-мы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 в курсах (в том числе «продукты», созданные в рамках курсов)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Математические основы информатики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обучения с использованием ресурсов компьютерного многоцелевого открытого банка заданий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28693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1" y="404663"/>
          <a:ext cx="8208913" cy="5611905"/>
        </p:xfrm>
        <a:graphic>
          <a:graphicData uri="http://schemas.openxmlformats.org/drawingml/2006/table">
            <a:tbl>
              <a:tblPr/>
              <a:tblGrid>
                <a:gridCol w="1636747"/>
                <a:gridCol w="1027688"/>
                <a:gridCol w="1832905"/>
                <a:gridCol w="1476785"/>
                <a:gridCol w="2234788"/>
              </a:tblGrid>
              <a:tr h="18099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Наименова-ние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учреждения ДПО и сроки прохождения курсов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курсов (наименование программы повышения квалификации)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курсов 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програм-мы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 в курсах (в том числе «продукты», созданные в рамках курсов)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5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Основы работы в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Adobe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Photoshop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CS5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3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08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Flash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MX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Studio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66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МГОУ. Москва.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Совершенствование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содержания образования и методики преподавания физики в условиях реализации ФГОС  ООО»</a:t>
                      </a: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«Из истории  открытия радиоактивности»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28693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332656"/>
          <a:ext cx="8280400" cy="5593445"/>
        </p:xfrm>
        <a:graphic>
          <a:graphicData uri="http://schemas.openxmlformats.org/drawingml/2006/table">
            <a:tbl>
              <a:tblPr/>
              <a:tblGrid>
                <a:gridCol w="1728192"/>
                <a:gridCol w="936104"/>
                <a:gridCol w="2232248"/>
                <a:gridCol w="1008112"/>
                <a:gridCol w="2375744"/>
              </a:tblGrid>
              <a:tr h="17834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учреждения ДПО и сроки прохождения курсов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курсов (наименование программы повышения квалификации)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курсов (про-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граммы)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 в курсах (в том числе «продукты», созданные в рамках курсов)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87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МОУ</a:t>
                      </a:r>
                      <a:r>
                        <a:rPr lang="ru-RU" sz="1600" baseline="0" dirty="0" smtClean="0"/>
                        <a:t> МЦ «Раменский дом учителя»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2266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Модель организации внеурочной деятельности обучающихся в рамках реализации ФГОС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Прослушивание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МОУ ДПОС ВНМЦ</a:t>
                      </a:r>
                      <a:r>
                        <a:rPr lang="ru-RU" sz="1600" baseline="0" dirty="0" smtClean="0"/>
                        <a:t>  г. Воскресенск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очные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720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Практикум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решения физических задач при подготовке выпускников к государственной (итоговой аттестации за курс среднего общего образования в форме ЕГЭ»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«Нетрадиционные уроки физики: назначение, план, содержание, методика отдельных этапов».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ПРОФЕССИОНАЛЬНОЙ ПЕРЕПОДГОТОВКЕ</a:t>
            </a:r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512060"/>
          <a:ext cx="8351837" cy="3608566"/>
        </p:xfrm>
        <a:graphic>
          <a:graphicData uri="http://schemas.openxmlformats.org/drawingml/2006/table">
            <a:tbl>
              <a:tblPr/>
              <a:tblGrid>
                <a:gridCol w="2227262"/>
                <a:gridCol w="2593975"/>
                <a:gridCol w="3530600"/>
              </a:tblGrid>
              <a:tr h="1870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учреждения ДПО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сроки прохождения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 (специальности)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указанием объема аудиторной и внеаудиторной работы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нового вида профессиональной деятельности (квалификации), право на ведение которого удостоверяется полученным дипломом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16561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«ПРОДУКТАХ» АВТОРСКОГО НАУЧНО-МЕТОДИЧЕСКОГО ТВОРЧЕСТВА ПЕДАГОГА </a:t>
            </a:r>
            <a:r>
              <a:rPr 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(авторские концепции, проекты, модели, целевые и образовательные программы, научно-методические разработки, дидактические материалы, средства педагогической диагностики и др.)</a:t>
            </a:r>
          </a:p>
          <a:p>
            <a:endParaRPr lang="ru-RU" dirty="0"/>
          </a:p>
        </p:txBody>
      </p:sp>
      <p:graphicFrame>
        <p:nvGraphicFramePr>
          <p:cNvPr id="6" name="Group 104"/>
          <p:cNvGraphicFramePr>
            <a:graphicFrameLocks noGrp="1"/>
          </p:cNvGraphicFramePr>
          <p:nvPr/>
        </p:nvGraphicFramePr>
        <p:xfrm>
          <a:off x="395535" y="2852935"/>
          <a:ext cx="8497640" cy="3312369"/>
        </p:xfrm>
        <a:graphic>
          <a:graphicData uri="http://schemas.openxmlformats.org/drawingml/2006/table">
            <a:tbl>
              <a:tblPr/>
              <a:tblGrid>
                <a:gridCol w="1879346"/>
                <a:gridCol w="1072983"/>
                <a:gridCol w="1889640"/>
                <a:gridCol w="1637404"/>
                <a:gridCol w="2018267"/>
              </a:tblGrid>
              <a:tr h="2232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авторского научно- методического «продукта», тема, направление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разра-ботки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характеристика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авторского научно- методического «продукта»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об официальном признании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указанием кем проводилась экспертиза)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внедрении, распространении, эффективности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4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864095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ПУБЛИКАЦИЯХ ПЕДАГОГА (в том числе размещенных в сети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7" y="1988841"/>
          <a:ext cx="8136905" cy="4330588"/>
        </p:xfrm>
        <a:graphic>
          <a:graphicData uri="http://schemas.openxmlformats.org/drawingml/2006/table">
            <a:tbl>
              <a:tblPr/>
              <a:tblGrid>
                <a:gridCol w="1998425"/>
                <a:gridCol w="2410150"/>
                <a:gridCol w="1864165"/>
                <a:gridCol w="1864165"/>
              </a:tblGrid>
              <a:tr h="46137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представления опыта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сайт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4444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Образовательные педагогические технологии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Социальная сеть работников образования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2012г.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4444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Современные технологии обучения: общая характеристика, особенности реализации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Социальная сеть работников образования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2012г.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400">
                          <a:solidFill>
                            <a:srgbClr val="808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Классный час "Отечество")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Мамаев курган: во время войны и после...!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Современный учительский портал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2012г.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Дифференцированный подход к обучению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Учительский портал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сайт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Банк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Интернет-портфолио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учителей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Героическая оборона Москвы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Завуч.инфо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Рабочая программа по информатике (9 класс)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Менеджер образования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692697"/>
          <a:ext cx="8126560" cy="5205744"/>
        </p:xfrm>
        <a:graphic>
          <a:graphicData uri="http://schemas.openxmlformats.org/drawingml/2006/table">
            <a:tbl>
              <a:tblPr/>
              <a:tblGrid>
                <a:gridCol w="1995884"/>
                <a:gridCol w="2407086"/>
                <a:gridCol w="1861795"/>
                <a:gridCol w="1861795"/>
              </a:tblGrid>
              <a:tr h="853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Алфавит и структура языка Паскаль. Структура программы на языке Паскаль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Видеоуроки в сети Интернет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Алгоритмы сжатия. Алгоритм построения орграфа Хаффмана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Видеоуроки в сети Интернет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Представление чисел в компьютере. Арифметические действия над целыми числами. Арифметические операции над числами с плавающей точкой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Видеоуроки в сети Интернет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25A8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 </a:t>
                      </a:r>
                      <a:r>
                        <a:rPr lang="ru-RU" sz="1400" b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"Знакомство с клавиатурой"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Учительский портал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внеклассный 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25A8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 </a:t>
                      </a:r>
                      <a:r>
                        <a:rPr lang="ru-RU" sz="1400" b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"Письма о добром. Человек должен быть интеллигентен!"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Учительский портал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Тренировочный тест по информатике 9 класс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Учительский портал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Презентация внеклассного мероприятия "Дмитрий Сергеевич Лихачев"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Учительский урок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3155" marR="13155" marT="13155" marB="13155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368152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ОБ УЧАСТИИ ПЕДАГОГА В ИННОВАЦИОННОЙ ДЕЯТЕЛЬНОСТИ участие в инновационной (экспериментальной, внедренческой) деятельности, </a:t>
            </a:r>
            <a:r>
              <a:rPr lang="ru-RU" sz="9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пилотных</a:t>
            </a:r>
            <a:r>
              <a:rPr lang="ru-RU" sz="9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и социальных проектах, работе на опорных площадках</a:t>
            </a:r>
          </a:p>
          <a:p>
            <a:endParaRPr lang="ru-RU" dirty="0"/>
          </a:p>
        </p:txBody>
      </p:sp>
      <p:graphicFrame>
        <p:nvGraphicFramePr>
          <p:cNvPr id="4" name="Group 102"/>
          <p:cNvGraphicFramePr>
            <a:graphicFrameLocks noGrp="1"/>
          </p:cNvGraphicFramePr>
          <p:nvPr/>
        </p:nvGraphicFramePr>
        <p:xfrm>
          <a:off x="467544" y="2996952"/>
          <a:ext cx="8352927" cy="3218656"/>
        </p:xfrm>
        <a:graphic>
          <a:graphicData uri="http://schemas.openxmlformats.org/drawingml/2006/table">
            <a:tbl>
              <a:tblPr/>
              <a:tblGrid>
                <a:gridCol w="1512168"/>
                <a:gridCol w="1584176"/>
                <a:gridCol w="1728192"/>
                <a:gridCol w="1728192"/>
                <a:gridCol w="1800199"/>
              </a:tblGrid>
              <a:tr h="2304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и вид инновационной деятельности (кем присвоен)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(тема, проблема)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инновацион-ной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деятельности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работы по направлению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инновационной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педагога, личный вклад в реализацию инновационной деятельности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результаты инновационной деятельности педагога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864095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ИСПОЛЬЗОВАНИЕ ИННОВАЦИОННЫХ ОБРАЗОВАТЕЛЬНЫХ ТЕХНОЛОГИЙ</a:t>
            </a:r>
          </a:p>
          <a:p>
            <a:endParaRPr lang="ru-RU" dirty="0"/>
          </a:p>
        </p:txBody>
      </p:sp>
      <p:graphicFrame>
        <p:nvGraphicFramePr>
          <p:cNvPr id="4" name="Group 83"/>
          <p:cNvGraphicFramePr>
            <a:graphicFrameLocks noGrp="1"/>
          </p:cNvGraphicFramePr>
          <p:nvPr/>
        </p:nvGraphicFramePr>
        <p:xfrm>
          <a:off x="539552" y="2132856"/>
          <a:ext cx="8280598" cy="4845039"/>
        </p:xfrm>
        <a:graphic>
          <a:graphicData uri="http://schemas.openxmlformats.org/drawingml/2006/table">
            <a:tbl>
              <a:tblPr/>
              <a:tblGrid>
                <a:gridCol w="2160240"/>
                <a:gridCol w="1667525"/>
                <a:gridCol w="2580947"/>
                <a:gridCol w="1871886"/>
              </a:tblGrid>
              <a:tr h="1224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технологии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которых используется технология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Обоснование применения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Полученный или прогнозируемый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0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Технология дифференцированного обучения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Развивает логическое мышление,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креативность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при опоре на зону ближайшего развития.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Формирует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учебно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познавательную мотивацию.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уровня успеваемости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Раздел «Общие сведения о педагоге»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1008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БАЗОВОМ ПРОФЕССИОНАЛЬНОМ ОБРАЗОВАНИИ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4354" y="2060849"/>
          <a:ext cx="8102102" cy="3662901"/>
        </p:xfrm>
        <a:graphic>
          <a:graphicData uri="http://schemas.openxmlformats.org/drawingml/2006/table">
            <a:tbl>
              <a:tblPr/>
              <a:tblGrid>
                <a:gridCol w="2024037"/>
                <a:gridCol w="1685577"/>
                <a:gridCol w="2160240"/>
                <a:gridCol w="2232248"/>
              </a:tblGrid>
              <a:tr h="18656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учреждения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профессио-нального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 (включая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дополнительную)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Присвоенная квалификация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(включая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дополнительную)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 авиационный институт Серго Орджоникидзе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Электронно-вычислительные машины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инженер-электрик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28693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Group 83"/>
          <p:cNvGraphicFramePr>
            <a:graphicFrameLocks noGrp="1"/>
          </p:cNvGraphicFramePr>
          <p:nvPr/>
        </p:nvGraphicFramePr>
        <p:xfrm>
          <a:off x="539552" y="404663"/>
          <a:ext cx="8280598" cy="5913120"/>
        </p:xfrm>
        <a:graphic>
          <a:graphicData uri="http://schemas.openxmlformats.org/drawingml/2006/table">
            <a:tbl>
              <a:tblPr/>
              <a:tblGrid>
                <a:gridCol w="2009809"/>
                <a:gridCol w="1590591"/>
                <a:gridCol w="2952328"/>
                <a:gridCol w="1727870"/>
              </a:tblGrid>
              <a:tr h="12961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технологии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которых используется технология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Обоснование применения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Полученный или прогнозируемый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9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Технология проблемного обучения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Научить учащихся  деятельности по усвоению знаний и путем восприятия объяснения учителя в условиях проблемной ситуации, самостоятельного анализа проблемных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ситуаций, формулировки проблем и их решение по средствам выдвижения предложений, гипотез их обоснование и доказательства.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7200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Group 83"/>
          <p:cNvGraphicFramePr>
            <a:graphicFrameLocks noGrp="1"/>
          </p:cNvGraphicFramePr>
          <p:nvPr/>
        </p:nvGraphicFramePr>
        <p:xfrm>
          <a:off x="539552" y="404663"/>
          <a:ext cx="8280598" cy="5455920"/>
        </p:xfrm>
        <a:graphic>
          <a:graphicData uri="http://schemas.openxmlformats.org/drawingml/2006/table">
            <a:tbl>
              <a:tblPr/>
              <a:tblGrid>
                <a:gridCol w="2520280"/>
                <a:gridCol w="1152128"/>
                <a:gridCol w="3024336"/>
                <a:gridCol w="1583854"/>
              </a:tblGrid>
              <a:tr h="1224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которых используется технология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Полученный или прогнозируемый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9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Технология  формирования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ной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компетентнос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ти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1.Формирование информационного мировоззрения личности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2.Приобретение знаний и умений по информационному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самообеспечению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учебной, профессиональной или иной познавательной деятельности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ОБ УЧАСТИИ ПЕДАГОГА В ПРОФЕССИОНАЛЬНЫХ КОНКУРСАХ, ГРАНТАХ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83"/>
          <p:cNvGraphicFramePr>
            <a:graphicFrameLocks noGrp="1"/>
          </p:cNvGraphicFramePr>
          <p:nvPr/>
        </p:nvGraphicFramePr>
        <p:xfrm>
          <a:off x="539552" y="2348880"/>
          <a:ext cx="8280920" cy="3510136"/>
        </p:xfrm>
        <a:graphic>
          <a:graphicData uri="http://schemas.openxmlformats.org/drawingml/2006/table">
            <a:tbl>
              <a:tblPr/>
              <a:tblGrid>
                <a:gridCol w="2448272"/>
                <a:gridCol w="1944216"/>
                <a:gridCol w="1944216"/>
                <a:gridCol w="1944216"/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Уровень, дата проведения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Кем проводился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4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Всероссийский конкурс педагогического мастерства по применению ЭОР в образовательном процессе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«Формула будущего - 2012»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200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Group 83"/>
          <p:cNvGraphicFramePr>
            <a:graphicFrameLocks noGrp="1"/>
          </p:cNvGraphicFramePr>
          <p:nvPr/>
        </p:nvGraphicFramePr>
        <p:xfrm>
          <a:off x="539552" y="620688"/>
          <a:ext cx="8280920" cy="4563625"/>
        </p:xfrm>
        <a:graphic>
          <a:graphicData uri="http://schemas.openxmlformats.org/drawingml/2006/table">
            <a:tbl>
              <a:tblPr/>
              <a:tblGrid>
                <a:gridCol w="1872208"/>
                <a:gridCol w="2088232"/>
                <a:gridCol w="2736304"/>
                <a:gridCol w="1584176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Уровень, дата проведения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Кем проводился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1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«Лучший открытый урок»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Всероссийский (с международным участием),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 2014г.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НПЦ  «ИНТЕРТЕХИНФОРМ»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 (Диплом 1 степени)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0968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НАЛИЧИИ СОБСТВЕННОГО САЙТА, ПЕРСОНАЛЬНОЙ СТАНИЦЫ В СЕТИ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endParaRPr lang="ru-RU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u="sng" dirty="0" smtClean="0">
              <a:hlinkClick r:id="rId2"/>
            </a:endParaRPr>
          </a:p>
          <a:p>
            <a:pPr algn="ctr">
              <a:buNone/>
            </a:pPr>
            <a:r>
              <a:rPr lang="en-US" sz="2800" u="sng" dirty="0" smtClean="0">
                <a:hlinkClick r:id="rId2"/>
              </a:rPr>
              <a:t>www</a:t>
            </a:r>
            <a:r>
              <a:rPr lang="ru-RU" sz="2800" u="sng" dirty="0" smtClean="0">
                <a:hlinkClick r:id="rId2"/>
              </a:rPr>
              <a:t>.</a:t>
            </a:r>
            <a:r>
              <a:rPr lang="en-US" sz="2800" u="sng" dirty="0" err="1" smtClean="0">
                <a:hlinkClick r:id="rId2"/>
              </a:rPr>
              <a:t>constelena</a:t>
            </a:r>
            <a:r>
              <a:rPr lang="ru-RU" sz="2800" u="sng" dirty="0" smtClean="0">
                <a:hlinkClick r:id="rId2"/>
              </a:rPr>
              <a:t>.</a:t>
            </a:r>
            <a:r>
              <a:rPr lang="en-US" sz="2800" u="sng" dirty="0" err="1" smtClean="0">
                <a:hlinkClick r:id="rId2"/>
              </a:rPr>
              <a:t>ucoz</a:t>
            </a:r>
            <a:r>
              <a:rPr lang="ru-RU" sz="2800" u="sng" dirty="0" smtClean="0">
                <a:hlinkClick r:id="rId2"/>
              </a:rPr>
              <a:t>.</a:t>
            </a:r>
            <a:r>
              <a:rPr lang="en-US" sz="2800" u="sng" dirty="0" err="1" smtClean="0">
                <a:hlinkClick r:id="rId2"/>
              </a:rPr>
              <a:t>ru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    </a:t>
            </a:r>
            <a:r>
              <a:rPr lang="en-US" sz="2800" u="sng" dirty="0" smtClean="0">
                <a:hlinkClick r:id="rId3"/>
              </a:rPr>
              <a:t>www</a:t>
            </a:r>
            <a:r>
              <a:rPr lang="ru-RU" sz="2800" u="sng" dirty="0" smtClean="0">
                <a:hlinkClick r:id="rId3"/>
              </a:rPr>
              <a:t>.</a:t>
            </a:r>
            <a:r>
              <a:rPr lang="en-US" sz="2800" u="sng" dirty="0" err="1" smtClean="0">
                <a:hlinkClick r:id="rId3"/>
              </a:rPr>
              <a:t>elenaconst</a:t>
            </a:r>
            <a:r>
              <a:rPr lang="ru-RU" sz="2800" u="sng" dirty="0" smtClean="0">
                <a:hlinkClick r:id="rId3"/>
              </a:rPr>
              <a:t>56.</a:t>
            </a:r>
            <a:r>
              <a:rPr lang="en-US" sz="2800" u="sng" dirty="0" err="1" smtClean="0">
                <a:hlinkClick r:id="rId3"/>
              </a:rPr>
              <a:t>ucoz</a:t>
            </a:r>
            <a:r>
              <a:rPr lang="ru-RU" sz="2800" u="sng" dirty="0" smtClean="0">
                <a:hlinkClick r:id="rId3"/>
              </a:rPr>
              <a:t>.</a:t>
            </a:r>
            <a:r>
              <a:rPr lang="en-US" sz="2800" u="sng" dirty="0" err="1" smtClean="0">
                <a:hlinkClick r:id="rId3"/>
              </a:rPr>
              <a:t>ru</a:t>
            </a:r>
            <a:endParaRPr lang="ru-RU" sz="2800" dirty="0" smtClean="0"/>
          </a:p>
          <a:p>
            <a:pPr algn="ctr">
              <a:buNone/>
            </a:pPr>
            <a:r>
              <a:rPr lang="en-US" sz="2800" u="sng" dirty="0" smtClean="0">
                <a:hlinkClick r:id="rId4"/>
              </a:rPr>
              <a:t>www</a:t>
            </a:r>
            <a:r>
              <a:rPr lang="ru-RU" sz="2800" u="sng" dirty="0" smtClean="0">
                <a:hlinkClick r:id="rId4"/>
              </a:rPr>
              <a:t>.</a:t>
            </a:r>
            <a:r>
              <a:rPr lang="en-US" sz="2800" u="sng" dirty="0" err="1" smtClean="0">
                <a:hlinkClick r:id="rId4"/>
              </a:rPr>
              <a:t>gubinoschool</a:t>
            </a:r>
            <a:r>
              <a:rPr lang="ru-RU" sz="2800" u="sng" dirty="0" smtClean="0">
                <a:hlinkClick r:id="rId4"/>
              </a:rPr>
              <a:t>.</a:t>
            </a:r>
            <a:r>
              <a:rPr lang="en-US" sz="2800" u="sng" dirty="0" smtClean="0">
                <a:hlinkClick r:id="rId4"/>
              </a:rPr>
              <a:t>com</a:t>
            </a:r>
            <a:endParaRPr lang="ru-RU" sz="3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7"/>
            <a:ext cx="8640960" cy="151216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СВЕДЕНИЯ ОБ УЧАСТИИ ПЕДАГОГА В ОРГАНИЗАЦИИ И ПРОВЕДЕНИИ МЕТОДИЧЕСКИХ И НАУЧНО-МЕТОДИЧЕСКИХ МЕРОПРИЯТИЙ 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(участие в организации и проведении авторских школ, мастер-классов, конференций, </a:t>
            </a:r>
            <a:r>
              <a:rPr lang="ru-RU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педчтений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«круглых столов», семинаров и др.)</a:t>
            </a:r>
          </a:p>
          <a:p>
            <a:pP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105"/>
          <p:cNvGraphicFramePr>
            <a:graphicFrameLocks noGrp="1"/>
          </p:cNvGraphicFramePr>
          <p:nvPr/>
        </p:nvGraphicFramePr>
        <p:xfrm>
          <a:off x="539552" y="3212975"/>
          <a:ext cx="8208911" cy="3749040"/>
        </p:xfrm>
        <a:graphic>
          <a:graphicData uri="http://schemas.openxmlformats.org/drawingml/2006/table">
            <a:tbl>
              <a:tblPr/>
              <a:tblGrid>
                <a:gridCol w="1820695"/>
                <a:gridCol w="927504"/>
                <a:gridCol w="1921089"/>
                <a:gridCol w="1243912"/>
                <a:gridCol w="2295711"/>
              </a:tblGrid>
              <a:tr h="2755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методического или научно-методического мероприятия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(тема, проблема) мероприятия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учреждения (органа управления образованием,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метод. службы), патронирующей мероприятие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деятельности педагога (личный вклад в проведение), форма представления опыта, тема выступления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7"/>
            <a:ext cx="8363272" cy="1872208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ОБ УЧАСТИИ ПЕДАГОГА В ЭКСПЕРТНОЙ, АНАЛИТИЧЕСКОЙ ДЕЯТЕЛЬНОСТИ 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(работа в составе жюри, конкурсных, квалификационных комиссий, экспертных групп, контрольно-надзорной деятельности, проведении мониторинга и др.) </a:t>
            </a:r>
          </a:p>
          <a:p>
            <a:endParaRPr lang="ru-RU" sz="2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539552" y="3096884"/>
          <a:ext cx="8280846" cy="3425981"/>
        </p:xfrm>
        <a:graphic>
          <a:graphicData uri="http://schemas.openxmlformats.org/drawingml/2006/table">
            <a:tbl>
              <a:tblPr/>
              <a:tblGrid>
                <a:gridCol w="3312368"/>
                <a:gridCol w="2736304"/>
                <a:gridCol w="2232174"/>
              </a:tblGrid>
              <a:tr h="1628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 патронажем которой осуществлялась экспертно-аналитическая деятельность, дата участия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(функция) педагога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рамках экспертно-аналитическая деятельность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экспертно-аналитической деятельности педагога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16-й ежегодный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Московский Международный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форум «Одарённые дети»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работ конкурса </a:t>
                      </a:r>
                      <a:r>
                        <a:rPr lang="ru-RU" sz="2000" dirty="0" smtClean="0"/>
                        <a:t> «Компьютерный мир»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«Результаты педагогической деятельности»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indent="342900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ИНФОРМАЦИЯ ОБ ОБРАЗОВАТЕЛЬНЫХ ДОСТИЖЕНИЯХ ОБУЧАЮЩИХСЯ ПО ПРЕДМЕТУ</a:t>
            </a:r>
          </a:p>
          <a:p>
            <a:pPr indent="342900" eaLnBrk="0" hangingPunct="0">
              <a:buNone/>
            </a:pP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Рекомендуется представить информацию в динамике последних 3-5 лет виде графиков, гистограмм или таблиц. Могут быть представлены результаты промежуточной аттестации, результаты итоговой государственной аттестации по отдельным классам. В качестве показателей могут быть избраны: уровень </a:t>
            </a:r>
            <a:r>
              <a:rPr lang="ru-RU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средний балл, рейтинг обучающихся и др. Информация может быть представлена в сопоставлении со </a:t>
            </a:r>
            <a:r>
              <a:rPr lang="ru-RU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среднеобластными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среднерайонными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среднегородскими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показателями и т.д.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1602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</a:t>
            </a:r>
            <a:endParaRPr lang="ru-RU" dirty="0"/>
          </a:p>
        </p:txBody>
      </p:sp>
      <p:graphicFrame>
        <p:nvGraphicFramePr>
          <p:cNvPr id="4" name="Group 82"/>
          <p:cNvGraphicFramePr>
            <a:graphicFrameLocks noGrp="1"/>
          </p:cNvGraphicFramePr>
          <p:nvPr/>
        </p:nvGraphicFramePr>
        <p:xfrm>
          <a:off x="683568" y="620687"/>
          <a:ext cx="8137152" cy="2664299"/>
        </p:xfrm>
        <a:graphic>
          <a:graphicData uri="http://schemas.openxmlformats.org/drawingml/2006/table">
            <a:tbl>
              <a:tblPr/>
              <a:tblGrid>
                <a:gridCol w="4431706"/>
                <a:gridCol w="3705446"/>
              </a:tblGrid>
              <a:tr h="1062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Показатель, характеризующий уровень подготовленности (образовательных достижений) обучающихся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Учебный год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5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2013-2014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193" name="Диаграмма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645024"/>
            <a:ext cx="468052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«Результаты педагогической деятельности»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06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7169" name="Диаграмма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04864"/>
            <a:ext cx="45910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15616" y="1556793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  Средний балл эти три года был от 4,6 до 4,8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«Общие сведения о педагоге»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936103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КВАЛИФИКАЦИОННОЙ КАТЕГОРИИ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988841"/>
          <a:ext cx="8352929" cy="3744416"/>
        </p:xfrm>
        <a:graphic>
          <a:graphicData uri="http://schemas.openxmlformats.org/drawingml/2006/table">
            <a:tbl>
              <a:tblPr/>
              <a:tblGrid>
                <a:gridCol w="2501046"/>
                <a:gridCol w="2049492"/>
                <a:gridCol w="2097814"/>
                <a:gridCol w="1704577"/>
              </a:tblGrid>
              <a:tr h="1711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Указание квалификационной категории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присвоения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Должность (должности),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которой присвоена кв. категория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Срок, на который присвоена категория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8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первая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6.03.2013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«Результаты педагогической деятельности»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154076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ИНФОРМАЦИЯ ОБ УЧАСТИИ ОБУЧАЮЩИХСЯ В ТВОРЧЕСКИХ ПРОЕКТАХ ОЛИМПИАДАХ, КОНКУРСАХ, НАУЧНО-ПРАКТИЧЕСКИХ КОНФЕРЕНЦИЯХ, СОРЕВНОВАНИЯХ И ДР.</a:t>
            </a:r>
          </a:p>
          <a:p>
            <a:endParaRPr lang="ru-RU" dirty="0"/>
          </a:p>
        </p:txBody>
      </p:sp>
      <p:graphicFrame>
        <p:nvGraphicFramePr>
          <p:cNvPr id="4" name="Group 85"/>
          <p:cNvGraphicFramePr>
            <a:graphicFrameLocks noGrp="1"/>
          </p:cNvGraphicFramePr>
          <p:nvPr/>
        </p:nvGraphicFramePr>
        <p:xfrm>
          <a:off x="467545" y="3140967"/>
          <a:ext cx="8352605" cy="3859035"/>
        </p:xfrm>
        <a:graphic>
          <a:graphicData uri="http://schemas.openxmlformats.org/drawingml/2006/table">
            <a:tbl>
              <a:tblPr/>
              <a:tblGrid>
                <a:gridCol w="2664295"/>
                <a:gridCol w="1800200"/>
                <a:gridCol w="2088232"/>
                <a:gridCol w="1799878"/>
              </a:tblGrid>
              <a:tr h="1152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 (проекта или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Уровень, дата проведения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Кем проводился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«Военный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киноэрудит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1-15 мая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Научно-образовательный центр «Эрудит»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(1 место)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14401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5" name="Group 85"/>
          <p:cNvGraphicFramePr>
            <a:graphicFrameLocks noGrp="1"/>
          </p:cNvGraphicFramePr>
          <p:nvPr/>
        </p:nvGraphicFramePr>
        <p:xfrm>
          <a:off x="467544" y="764704"/>
          <a:ext cx="8352605" cy="4693129"/>
        </p:xfrm>
        <a:graphic>
          <a:graphicData uri="http://schemas.openxmlformats.org/drawingml/2006/table">
            <a:tbl>
              <a:tblPr/>
              <a:tblGrid>
                <a:gridCol w="2376264"/>
                <a:gridCol w="2016224"/>
                <a:gridCol w="2232248"/>
                <a:gridCol w="1727869"/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 (проекта или др.)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Уровень, дата проведения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Кем проводился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0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«Вторая мировая война»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 «Грани науки»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- конкурс 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Инфознайка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1-15 мая, 2014г.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Всероссийский,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Июль, 2014г.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Международная,январь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2014г.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Научно-образовательный центр «Эрудит»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ЦДПУ "АКАДЕМИЯ ПЕДАГОГИКИ«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Чувашское отделение Академии информатизации образования.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(1 и 2 место)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1602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Раздел «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Публикации обучающихся на сайте «Социальная сеть работников образования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79712" y="1196754"/>
          <a:ext cx="5544616" cy="4903128"/>
        </p:xfrm>
        <a:graphic>
          <a:graphicData uri="http://schemas.openxmlformats.org/drawingml/2006/table">
            <a:tbl>
              <a:tblPr/>
              <a:tblGrid>
                <a:gridCol w="3113859"/>
                <a:gridCol w="2430757"/>
              </a:tblGrid>
              <a:tr h="785281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Название материала (проекта или др.)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 проводился 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5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5770"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Компьютерные вирусы и антивирусные программы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«Алые паруса». Проект для одаренных детей</a:t>
                      </a: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699"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44444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 "Информатика и информация</a:t>
                      </a:r>
                      <a:r>
                        <a:rPr lang="ru-RU" sz="1800">
                          <a:solidFill>
                            <a:srgbClr val="44444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".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«Алые паруса». Проект для одаренных детей</a:t>
                      </a: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525"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44444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"За волю к жизни". Маресьев А.П. 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«Алые паруса». Проект для одаренных детей</a:t>
                      </a:r>
                    </a:p>
                  </a:txBody>
                  <a:tcPr marL="6316" marR="6316" marT="3158" marB="31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«Результаты педагогической деятельности»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58" y="1484785"/>
          <a:ext cx="8208913" cy="1902428"/>
        </p:xfrm>
        <a:graphic>
          <a:graphicData uri="http://schemas.openxmlformats.org/drawingml/2006/table">
            <a:tbl>
              <a:tblPr/>
              <a:tblGrid>
                <a:gridCol w="1533428"/>
                <a:gridCol w="1590890"/>
                <a:gridCol w="1554764"/>
                <a:gridCol w="1750142"/>
                <a:gridCol w="1779689"/>
              </a:tblGrid>
              <a:tr h="956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Обученность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(баллы полученные на экзамене)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Балл установленный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Рособрнадзором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Итоговый по региону (балл)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2010/3 чел.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64,33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2012/4 чел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66,2</a:t>
                      </a:r>
                    </a:p>
                  </a:txBody>
                  <a:tcPr marL="8098" marR="8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Диаграмма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4591050" cy="2752725"/>
          </a:xfrm>
          <a:prstGeom prst="rect">
            <a:avLst/>
          </a:prstGeom>
          <a:solidFill>
            <a:srgbClr val="EAF1DD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«Общие сведения о педагоге»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1008111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ПОЧЕТНЫХ ЗВАНИЯХ И НАГРАДАХ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6" y="1988841"/>
          <a:ext cx="7920884" cy="4335744"/>
        </p:xfrm>
        <a:graphic>
          <a:graphicData uri="http://schemas.openxmlformats.org/drawingml/2006/table">
            <a:tbl>
              <a:tblPr/>
              <a:tblGrid>
                <a:gridCol w="1980221"/>
                <a:gridCol w="1980221"/>
                <a:gridCol w="1980221"/>
                <a:gridCol w="1980221"/>
              </a:tblGrid>
              <a:tr h="162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Название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документа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Кем выдан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Когда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выдан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Грамота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качественную организацию работы по участию образовательного учреждения в проекте в 2013/2014 учебном году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Оргкомитет Общероссийского проекта "Школа цифрового века"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213">
                <a:tc>
                  <a:txBody>
                    <a:bodyPr/>
                    <a:lstStyle/>
                    <a:p>
                      <a:r>
                        <a:rPr lang="ru-RU" sz="1400" u="sng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Сертификат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r>
                        <a:rPr lang="ru-RU" sz="140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 цифрового века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применяет в работе современные информационные технологии: эффективно использует цифровые предметно-методические материалы, предоставленные в рамках Общероссийского проекта "Школа цифрового века" в 2013/2014 учебном году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Оргкомитет Общероссийского проекта "Школа цифрового века"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404664"/>
          <a:ext cx="7694516" cy="6150962"/>
        </p:xfrm>
        <a:graphic>
          <a:graphicData uri="http://schemas.openxmlformats.org/drawingml/2006/table">
            <a:tbl>
              <a:tblPr/>
              <a:tblGrid>
                <a:gridCol w="1923629"/>
                <a:gridCol w="1923629"/>
                <a:gridCol w="1923629"/>
                <a:gridCol w="1923629"/>
              </a:tblGrid>
              <a:tr h="1063409">
                <a:tc>
                  <a:txBody>
                    <a:bodyPr/>
                    <a:lstStyle/>
                    <a:p>
                      <a:r>
                        <a:rPr lang="ru-RU" sz="1400" u="sng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Благодарность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координатору всероссийской игры-конкурса по информатике "Найди свой ответ в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WWW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2012 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"Академия информатизации образования"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</a:t>
                      </a: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409">
                <a:tc>
                  <a:txBody>
                    <a:bodyPr/>
                    <a:lstStyle/>
                    <a:p>
                      <a:r>
                        <a:rPr lang="ru-RU" sz="1400" u="sng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Благодарность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координатору всероссийской игры-конкурса по информатике "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Инфознайка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2012"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"Академия информатизации образования"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Сертификат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подтверждает, что Константинова Е.И. является школьным организатором конкурса "КИТ - компьютеры, информатика, технологии"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Оргкомитет конкурса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409">
                <a:tc>
                  <a:txBody>
                    <a:bodyPr/>
                    <a:lstStyle/>
                    <a:p>
                      <a:r>
                        <a:rPr lang="ru-RU" sz="1400" u="sng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Благодарность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координатору всероссийской игры-конкурса по информатике "Инфознайка 2014"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"Академия информатизации образования"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409">
                <a:tc>
                  <a:txBody>
                    <a:bodyPr/>
                    <a:lstStyle/>
                    <a:p>
                      <a:r>
                        <a:rPr lang="ru-RU" sz="1400" u="sng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Благодарность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координатору всероссийской игры-конкурса по информатике "Инфознайка 2013"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"Академия информатизации образования"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2013г.</a:t>
                      </a:r>
                    </a:p>
                  </a:txBody>
                  <a:tcPr marL="11424" marR="11424" marT="11424" marB="11424" anchor="ctr">
                    <a:lnL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«Общие сведения о педагоге»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04055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СВЕДЕНИЯ О СТАЖЕ РАБОТЫ ПЕДАГОГА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772817"/>
          <a:ext cx="8280400" cy="2971282"/>
        </p:xfrm>
        <a:graphic>
          <a:graphicData uri="http://schemas.openxmlformats.org/drawingml/2006/table">
            <a:tbl>
              <a:tblPr/>
              <a:tblGrid>
                <a:gridCol w="2660650"/>
                <a:gridCol w="2420937"/>
                <a:gridCol w="3198813"/>
              </a:tblGrid>
              <a:tr h="986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трудовой стаж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Педагогический стаж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Стаж работы в данном образовательном учреждении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«Общие сведения о педагоге»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936103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ОБЩИЕ СВЕДЕНИЯ О ПЕДАГОГИЧЕСКОЙ ДЕЯТЕЛЬНОСТИ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5" y="1932851"/>
          <a:ext cx="8280920" cy="3444240"/>
        </p:xfrm>
        <a:graphic>
          <a:graphicData uri="http://schemas.openxmlformats.org/drawingml/2006/table">
            <a:tbl>
              <a:tblPr/>
              <a:tblGrid>
                <a:gridCol w="2592287"/>
                <a:gridCol w="2016224"/>
                <a:gridCol w="1584176"/>
                <a:gridCol w="2088233"/>
              </a:tblGrid>
              <a:tr h="1568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(курсы дополнительного образования), преподаваемые педагогом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Указание классов (групп), в которых работает педагог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Нагрузка педагога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(учебная и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внеучебная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Сведения о выполнении функций классного руководителя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«Мир информатики»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7, 8, 9, 10, 11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8, 9, 10, 11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2-4,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внеучебная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УВР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5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РАБОТА ПО ТЕМЕ САМООБРАЗОВАНИЯ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204864"/>
          <a:ext cx="8208962" cy="4171887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6850"/>
              </a:tblGrid>
              <a:tr h="1343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самообразования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сроки выполнения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основные целевые индикаторы 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Полученные результаты (промежуточные, конечные)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5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Тема: «Развитие базовых компетентностей учащихся в проектно-исследовательской деятельности»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2013-2014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уч.год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качества преподавания предмета (для учащихся: качество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менее 70%; участие в конкурсах – не менее 60%);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Раздел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педагога»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5273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РАБОТА В СОСТАВЕ ТВОРЧЕСКИХ КОЛЛЕКТИВОВ (ПРОБЛЕМНЫХ ГРУПП,  НАУЧНО-ИССЛЕДОВАТЕЛЬСКИХ КОЛЛЕКТИВОВ И ДР.)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Group 101"/>
          <p:cNvGraphicFramePr>
            <a:graphicFrameLocks noGrp="1"/>
          </p:cNvGraphicFramePr>
          <p:nvPr/>
        </p:nvGraphicFramePr>
        <p:xfrm>
          <a:off x="539552" y="2924945"/>
          <a:ext cx="8352928" cy="3144539"/>
        </p:xfrm>
        <a:graphic>
          <a:graphicData uri="http://schemas.openxmlformats.org/drawingml/2006/table">
            <a:tbl>
              <a:tblPr/>
              <a:tblGrid>
                <a:gridCol w="1670260"/>
                <a:gridCol w="1932613"/>
                <a:gridCol w="1623003"/>
                <a:gridCol w="1542876"/>
                <a:gridCol w="1584176"/>
              </a:tblGrid>
              <a:tr h="14232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Наименова-ние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творческого коллектива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разрабатывае-мой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(решаемой) проблемы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(функция, роль) педагога в коллективе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(период) работы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деятельно-сти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педагога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2006</Words>
  <Application>Microsoft Office PowerPoint</Application>
  <PresentationFormat>Экран (4:3)</PresentationFormat>
  <Paragraphs>524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Раздел «Общие сведения о педагоге» </vt:lpstr>
      <vt:lpstr>Раздел «Общие сведения о педагоге»</vt:lpstr>
      <vt:lpstr>Раздел «Общие сведения о педагоге»</vt:lpstr>
      <vt:lpstr>Слайд 5</vt:lpstr>
      <vt:lpstr>Раздел «Общие сведения о педагоге»</vt:lpstr>
      <vt:lpstr>Раздел «Общие сведения о педагоге»</vt:lpstr>
      <vt:lpstr>Раздел «Инновационно-методическая  деятельность педагога» </vt:lpstr>
      <vt:lpstr>Раздел «Инновационно-методическая  деятельность педагога» </vt:lpstr>
      <vt:lpstr>Раздел «Инновационно-методическая  деятельность педагога»</vt:lpstr>
      <vt:lpstr>Слайд 11</vt:lpstr>
      <vt:lpstr>Слайд 12</vt:lpstr>
      <vt:lpstr>Слайд 13</vt:lpstr>
      <vt:lpstr>Раздел «Инновационно-методическая  деятельность педагога»</vt:lpstr>
      <vt:lpstr>Раздел «Инновационно-методическая  деятельность педагога»</vt:lpstr>
      <vt:lpstr>Раздел «Инновационно-методическая  деятельность педагога»</vt:lpstr>
      <vt:lpstr>Слайд 17</vt:lpstr>
      <vt:lpstr>Раздел «Инновационно-методическая  деятельность педагога»</vt:lpstr>
      <vt:lpstr>Раздел «Инновационно-методическая  деятельность педагога»</vt:lpstr>
      <vt:lpstr>Слайд 20</vt:lpstr>
      <vt:lpstr>Слайд 21</vt:lpstr>
      <vt:lpstr>Раздел «Инновационно-методическая  деятельность педагога»</vt:lpstr>
      <vt:lpstr>Слайд 23</vt:lpstr>
      <vt:lpstr>Раздел «Инновационно-методическая  деятельность педагога»</vt:lpstr>
      <vt:lpstr> Раздел «Инновационно-методическая  деятельность педагога»</vt:lpstr>
      <vt:lpstr>Раздел «Инновационно-методическая  деятельность педагога»</vt:lpstr>
      <vt:lpstr>Раздел «Результаты педагогической деятельности»</vt:lpstr>
      <vt:lpstr>Слайд 28</vt:lpstr>
      <vt:lpstr>Раздел «Результаты педагогической деятельности»</vt:lpstr>
      <vt:lpstr>Раздел «Результаты педагогической деятельности»</vt:lpstr>
      <vt:lpstr>Слайд 31</vt:lpstr>
      <vt:lpstr>Раздел « Публикации обучающихся на сайте «Социальная сеть работников образования» </vt:lpstr>
      <vt:lpstr>Раздел «Результаты педагогической деятельности»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111</cp:lastModifiedBy>
  <cp:revision>54</cp:revision>
  <dcterms:created xsi:type="dcterms:W3CDTF">2013-08-18T07:43:00Z</dcterms:created>
  <dcterms:modified xsi:type="dcterms:W3CDTF">2014-08-14T21:24:24Z</dcterms:modified>
</cp:coreProperties>
</file>